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57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5" d="100"/>
          <a:sy n="115" d="100"/>
        </p:scale>
        <p:origin x="1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9DD9FF-FF13-4483-A9EA-3CFCBBD147DB}" type="datetimeFigureOut">
              <a:rPr lang="en-GB" smtClean="0"/>
              <a:t>22/11/2016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674ACC-AE88-4664-9D99-375107F0B355}" type="slidenum">
              <a:rPr lang="en-GB" smtClean="0"/>
              <a:t>‹#›</a:t>
            </a:fld>
            <a:endParaRPr lang="en-GB"/>
          </a:p>
        </p:txBody>
      </p:sp>
    </p:spTree>
    <p:extLst>
      <p:ext uri="{BB962C8B-B14F-4D97-AF65-F5344CB8AC3E}">
        <p14:creationId xmlns:p14="http://schemas.microsoft.com/office/powerpoint/2010/main" val="1500906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9DD9FF-FF13-4483-A9EA-3CFCBBD147DB}" type="datetimeFigureOut">
              <a:rPr lang="en-GB" smtClean="0"/>
              <a:t>22/11/2016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674ACC-AE88-4664-9D99-375107F0B355}" type="slidenum">
              <a:rPr lang="en-GB" smtClean="0"/>
              <a:t>‹#›</a:t>
            </a:fld>
            <a:endParaRPr lang="en-GB"/>
          </a:p>
        </p:txBody>
      </p:sp>
    </p:spTree>
    <p:extLst>
      <p:ext uri="{BB962C8B-B14F-4D97-AF65-F5344CB8AC3E}">
        <p14:creationId xmlns:p14="http://schemas.microsoft.com/office/powerpoint/2010/main" val="1904830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9DD9FF-FF13-4483-A9EA-3CFCBBD147DB}" type="datetimeFigureOut">
              <a:rPr lang="en-GB" smtClean="0"/>
              <a:t>22/11/2016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674ACC-AE88-4664-9D99-375107F0B355}" type="slidenum">
              <a:rPr lang="en-GB" smtClean="0"/>
              <a:t>‹#›</a:t>
            </a:fld>
            <a:endParaRPr lang="en-GB"/>
          </a:p>
        </p:txBody>
      </p:sp>
    </p:spTree>
    <p:extLst>
      <p:ext uri="{BB962C8B-B14F-4D97-AF65-F5344CB8AC3E}">
        <p14:creationId xmlns:p14="http://schemas.microsoft.com/office/powerpoint/2010/main" val="3218454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9DD9FF-FF13-4483-A9EA-3CFCBBD147DB}" type="datetimeFigureOut">
              <a:rPr lang="en-GB" smtClean="0"/>
              <a:t>22/11/2016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674ACC-AE88-4664-9D99-375107F0B355}" type="slidenum">
              <a:rPr lang="en-GB" smtClean="0"/>
              <a:t>‹#›</a:t>
            </a:fld>
            <a:endParaRPr lang="en-GB"/>
          </a:p>
        </p:txBody>
      </p:sp>
    </p:spTree>
    <p:extLst>
      <p:ext uri="{BB962C8B-B14F-4D97-AF65-F5344CB8AC3E}">
        <p14:creationId xmlns:p14="http://schemas.microsoft.com/office/powerpoint/2010/main" val="208517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9DD9FF-FF13-4483-A9EA-3CFCBBD147DB}" type="datetimeFigureOut">
              <a:rPr lang="en-GB" smtClean="0"/>
              <a:t>22/11/2016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674ACC-AE88-4664-9D99-375107F0B355}" type="slidenum">
              <a:rPr lang="en-GB" smtClean="0"/>
              <a:t>‹#›</a:t>
            </a:fld>
            <a:endParaRPr lang="en-GB"/>
          </a:p>
        </p:txBody>
      </p:sp>
    </p:spTree>
    <p:extLst>
      <p:ext uri="{BB962C8B-B14F-4D97-AF65-F5344CB8AC3E}">
        <p14:creationId xmlns:p14="http://schemas.microsoft.com/office/powerpoint/2010/main" val="193210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9DD9FF-FF13-4483-A9EA-3CFCBBD147DB}" type="datetimeFigureOut">
              <a:rPr lang="en-GB" smtClean="0"/>
              <a:t>22/11/2016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674ACC-AE88-4664-9D99-375107F0B355}" type="slidenum">
              <a:rPr lang="en-GB" smtClean="0"/>
              <a:t>‹#›</a:t>
            </a:fld>
            <a:endParaRPr lang="en-GB"/>
          </a:p>
        </p:txBody>
      </p:sp>
    </p:spTree>
    <p:extLst>
      <p:ext uri="{BB962C8B-B14F-4D97-AF65-F5344CB8AC3E}">
        <p14:creationId xmlns:p14="http://schemas.microsoft.com/office/powerpoint/2010/main" val="426724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9DD9FF-FF13-4483-A9EA-3CFCBBD147DB}" type="datetimeFigureOut">
              <a:rPr lang="en-GB" smtClean="0"/>
              <a:t>22/11/2016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674ACC-AE88-4664-9D99-375107F0B355}" type="slidenum">
              <a:rPr lang="en-GB" smtClean="0"/>
              <a:t>‹#›</a:t>
            </a:fld>
            <a:endParaRPr lang="en-GB"/>
          </a:p>
        </p:txBody>
      </p:sp>
    </p:spTree>
    <p:extLst>
      <p:ext uri="{BB962C8B-B14F-4D97-AF65-F5344CB8AC3E}">
        <p14:creationId xmlns:p14="http://schemas.microsoft.com/office/powerpoint/2010/main" val="694454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9DD9FF-FF13-4483-A9EA-3CFCBBD147DB}" type="datetimeFigureOut">
              <a:rPr lang="en-GB" smtClean="0"/>
              <a:t>22/11/2016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674ACC-AE88-4664-9D99-375107F0B355}" type="slidenum">
              <a:rPr lang="en-GB" smtClean="0"/>
              <a:t>‹#›</a:t>
            </a:fld>
            <a:endParaRPr lang="en-GB"/>
          </a:p>
        </p:txBody>
      </p:sp>
    </p:spTree>
    <p:extLst>
      <p:ext uri="{BB962C8B-B14F-4D97-AF65-F5344CB8AC3E}">
        <p14:creationId xmlns:p14="http://schemas.microsoft.com/office/powerpoint/2010/main" val="2632668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9DD9FF-FF13-4483-A9EA-3CFCBBD147DB}" type="datetimeFigureOut">
              <a:rPr lang="en-GB" smtClean="0"/>
              <a:t>22/11/2016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674ACC-AE88-4664-9D99-375107F0B355}" type="slidenum">
              <a:rPr lang="en-GB" smtClean="0"/>
              <a:t>‹#›</a:t>
            </a:fld>
            <a:endParaRPr lang="en-GB"/>
          </a:p>
        </p:txBody>
      </p:sp>
    </p:spTree>
    <p:extLst>
      <p:ext uri="{BB962C8B-B14F-4D97-AF65-F5344CB8AC3E}">
        <p14:creationId xmlns:p14="http://schemas.microsoft.com/office/powerpoint/2010/main" val="101526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9DD9FF-FF13-4483-A9EA-3CFCBBD147DB}" type="datetimeFigureOut">
              <a:rPr lang="en-GB" smtClean="0"/>
              <a:t>22/11/2016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674ACC-AE88-4664-9D99-375107F0B355}" type="slidenum">
              <a:rPr lang="en-GB" smtClean="0"/>
              <a:t>‹#›</a:t>
            </a:fld>
            <a:endParaRPr lang="en-GB"/>
          </a:p>
        </p:txBody>
      </p:sp>
    </p:spTree>
    <p:extLst>
      <p:ext uri="{BB962C8B-B14F-4D97-AF65-F5344CB8AC3E}">
        <p14:creationId xmlns:p14="http://schemas.microsoft.com/office/powerpoint/2010/main" val="2068559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9DD9FF-FF13-4483-A9EA-3CFCBBD147DB}" type="datetimeFigureOut">
              <a:rPr lang="en-GB" smtClean="0"/>
              <a:t>22/11/2016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674ACC-AE88-4664-9D99-375107F0B355}" type="slidenum">
              <a:rPr lang="en-GB" smtClean="0"/>
              <a:t>‹#›</a:t>
            </a:fld>
            <a:endParaRPr lang="en-GB"/>
          </a:p>
        </p:txBody>
      </p:sp>
    </p:spTree>
    <p:extLst>
      <p:ext uri="{BB962C8B-B14F-4D97-AF65-F5344CB8AC3E}">
        <p14:creationId xmlns:p14="http://schemas.microsoft.com/office/powerpoint/2010/main" val="2541789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DD9FF-FF13-4483-A9EA-3CFCBBD147DB}" type="datetimeFigureOut">
              <a:rPr lang="en-GB" smtClean="0"/>
              <a:t>22/11/2016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74ACC-AE88-4664-9D99-375107F0B355}" type="slidenum">
              <a:rPr lang="en-GB" smtClean="0"/>
              <a:t>‹#›</a:t>
            </a:fld>
            <a:endParaRPr lang="en-GB"/>
          </a:p>
        </p:txBody>
      </p:sp>
    </p:spTree>
    <p:extLst>
      <p:ext uri="{BB962C8B-B14F-4D97-AF65-F5344CB8AC3E}">
        <p14:creationId xmlns:p14="http://schemas.microsoft.com/office/powerpoint/2010/main" val="988582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nteractive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600" y="-914047"/>
            <a:ext cx="12192000" cy="8086019"/>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1371247"/>
            <a:ext cx="9144000" cy="2387600"/>
          </a:xfrm>
        </p:spPr>
        <p:txBody>
          <a:bodyPr/>
          <a:lstStyle/>
          <a:p>
            <a:r>
              <a:rPr lang="en-GB" b="1" dirty="0" smtClean="0">
                <a:solidFill>
                  <a:schemeClr val="bg1">
                    <a:lumMod val="75000"/>
                  </a:schemeClr>
                </a:solidFill>
              </a:rPr>
              <a:t>Interactive Media Technology</a:t>
            </a:r>
            <a:endParaRPr lang="en-GB" b="1" dirty="0">
              <a:solidFill>
                <a:schemeClr val="bg1">
                  <a:lumMod val="75000"/>
                </a:schemeClr>
              </a:solidFill>
            </a:endParaRPr>
          </a:p>
        </p:txBody>
      </p:sp>
    </p:spTree>
    <p:extLst>
      <p:ext uri="{BB962C8B-B14F-4D97-AF65-F5344CB8AC3E}">
        <p14:creationId xmlns:p14="http://schemas.microsoft.com/office/powerpoint/2010/main" val="830724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interactive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2800" y="1457324"/>
            <a:ext cx="7886700" cy="562927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2" name="Title 1"/>
          <p:cNvSpPr>
            <a:spLocks noGrp="1"/>
          </p:cNvSpPr>
          <p:nvPr>
            <p:ph type="ctrTitle"/>
          </p:nvPr>
        </p:nvSpPr>
        <p:spPr>
          <a:xfrm>
            <a:off x="584200" y="673100"/>
            <a:ext cx="9080500" cy="2768601"/>
          </a:xfrm>
        </p:spPr>
        <p:txBody>
          <a:bodyPr>
            <a:normAutofit fontScale="90000"/>
          </a:bodyPr>
          <a:lstStyle/>
          <a:p>
            <a:pPr algn="l"/>
            <a:r>
              <a:rPr lang="en-GB" sz="2000" b="1" i="1" dirty="0" smtClean="0"/>
              <a:t>What does interactive mean?</a:t>
            </a:r>
            <a:r>
              <a:rPr lang="en-GB" sz="2000" i="1" dirty="0" smtClean="0"/>
              <a:t/>
            </a:r>
            <a:br>
              <a:rPr lang="en-GB" sz="2000" i="1" dirty="0" smtClean="0"/>
            </a:br>
            <a:r>
              <a:rPr lang="en-GB" sz="2000" i="1" dirty="0" smtClean="0"/>
              <a:t>Interactive means </a:t>
            </a:r>
            <a:r>
              <a:rPr lang="en-GB" sz="2000" i="1" dirty="0" smtClean="0"/>
              <a:t>allowing </a:t>
            </a:r>
            <a:r>
              <a:rPr lang="en-GB" sz="2000" i="1" dirty="0"/>
              <a:t>a two-way flow of information between a computer and a computer-user; responding to a user’s input.</a:t>
            </a:r>
            <a:r>
              <a:rPr lang="en-GB" sz="2000" i="1" dirty="0"/>
              <a:t/>
            </a:r>
            <a:br>
              <a:rPr lang="en-GB" sz="2000" i="1" dirty="0"/>
            </a:br>
            <a:r>
              <a:rPr lang="en-GB" sz="2000" b="1" i="1" dirty="0" smtClean="0"/>
              <a:t>How can technology be interactive?</a:t>
            </a:r>
            <a:r>
              <a:rPr lang="en-GB" sz="2000" i="1" dirty="0" smtClean="0"/>
              <a:t/>
            </a:r>
            <a:br>
              <a:rPr lang="en-GB" sz="2000" i="1" dirty="0" smtClean="0"/>
            </a:br>
            <a:r>
              <a:rPr lang="en-GB" sz="2000" i="1" dirty="0" smtClean="0"/>
              <a:t>It can be interactive by pressing buttons on a device (iPhone, iPad etc.)</a:t>
            </a:r>
            <a:r>
              <a:rPr lang="en-GB" sz="2000" i="1" dirty="0" smtClean="0"/>
              <a:t/>
            </a:r>
            <a:br>
              <a:rPr lang="en-GB" sz="2000" i="1" dirty="0" smtClean="0"/>
            </a:br>
            <a:r>
              <a:rPr lang="en-GB" sz="2000" b="1" i="1" dirty="0" smtClean="0"/>
              <a:t>List as many examples of interactive media technologies as you can think of in 2 minutes;</a:t>
            </a:r>
            <a:br>
              <a:rPr lang="en-GB" sz="2000" b="1" i="1" dirty="0" smtClean="0"/>
            </a:br>
            <a:r>
              <a:rPr lang="en-GB" sz="2000" dirty="0" smtClean="0"/>
              <a:t>Computer games</a:t>
            </a:r>
            <a:r>
              <a:rPr lang="en-GB" sz="2400" i="1" dirty="0" smtClean="0"/>
              <a:t/>
            </a:r>
            <a:br>
              <a:rPr lang="en-GB" sz="2400" i="1" dirty="0" smtClean="0"/>
            </a:br>
            <a:r>
              <a:rPr lang="en-GB" sz="2000" i="1" dirty="0" smtClean="0"/>
              <a:t>TV programmes</a:t>
            </a:r>
            <a:r>
              <a:rPr lang="en-GB" sz="2400" i="1" dirty="0"/>
              <a:t/>
            </a:r>
            <a:br>
              <a:rPr lang="en-GB" sz="2400" i="1" dirty="0"/>
            </a:br>
            <a:r>
              <a:rPr lang="en-GB" sz="2000" i="1" dirty="0" smtClean="0"/>
              <a:t>Video Games</a:t>
            </a:r>
            <a:br>
              <a:rPr lang="en-GB" sz="2000" i="1" dirty="0" smtClean="0"/>
            </a:br>
            <a:r>
              <a:rPr lang="en-GB" sz="2000" i="1" dirty="0" smtClean="0"/>
              <a:t>Apps</a:t>
            </a:r>
            <a:br>
              <a:rPr lang="en-GB" sz="2000" i="1" dirty="0" smtClean="0"/>
            </a:br>
            <a:r>
              <a:rPr lang="en-GB" sz="2000" i="1" dirty="0" smtClean="0"/>
              <a:t>Tablets</a:t>
            </a:r>
            <a:br>
              <a:rPr lang="en-GB" sz="2000" i="1" dirty="0" smtClean="0"/>
            </a:br>
            <a:r>
              <a:rPr lang="en-GB" sz="2000" i="1" dirty="0" smtClean="0"/>
              <a:t>Mobile phones</a:t>
            </a:r>
            <a:endParaRPr lang="en-GB" sz="1600" dirty="0"/>
          </a:p>
        </p:txBody>
      </p:sp>
    </p:spTree>
    <p:extLst>
      <p:ext uri="{BB962C8B-B14F-4D97-AF65-F5344CB8AC3E}">
        <p14:creationId xmlns:p14="http://schemas.microsoft.com/office/powerpoint/2010/main" val="1685483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t-social.com/wp-content/uploads/2013/02/Facebook-Timeline-Temp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11134"/>
            <a:ext cx="12192000" cy="704532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2" name="Title 1"/>
          <p:cNvSpPr>
            <a:spLocks noGrp="1"/>
          </p:cNvSpPr>
          <p:nvPr>
            <p:ph type="ctrTitle"/>
          </p:nvPr>
        </p:nvSpPr>
        <p:spPr>
          <a:xfrm>
            <a:off x="381000" y="4004732"/>
            <a:ext cx="4775200" cy="2768601"/>
          </a:xfrm>
        </p:spPr>
        <p:txBody>
          <a:bodyPr>
            <a:normAutofit fontScale="90000"/>
          </a:bodyPr>
          <a:lstStyle/>
          <a:p>
            <a:pPr algn="l"/>
            <a:r>
              <a:rPr lang="en-GB" sz="3600" b="1" i="1" dirty="0" smtClean="0">
                <a:solidFill>
                  <a:srgbClr val="3A579B"/>
                </a:solidFill>
              </a:rPr>
              <a:t/>
            </a:r>
            <a:br>
              <a:rPr lang="en-GB" sz="3600" b="1" i="1" dirty="0" smtClean="0">
                <a:solidFill>
                  <a:srgbClr val="3A579B"/>
                </a:solidFill>
              </a:rPr>
            </a:br>
            <a:r>
              <a:rPr lang="en-GB" sz="3600" b="1" i="1" dirty="0">
                <a:solidFill>
                  <a:srgbClr val="3A579B"/>
                </a:solidFill>
              </a:rPr>
              <a:t/>
            </a:r>
            <a:br>
              <a:rPr lang="en-GB" sz="3600" b="1" i="1" dirty="0">
                <a:solidFill>
                  <a:srgbClr val="3A579B"/>
                </a:solidFill>
              </a:rPr>
            </a:br>
            <a:r>
              <a:rPr lang="en-GB" sz="3600" b="1" i="1" dirty="0" smtClean="0">
                <a:solidFill>
                  <a:srgbClr val="3A579B"/>
                </a:solidFill>
              </a:rPr>
              <a:t/>
            </a:r>
            <a:br>
              <a:rPr lang="en-GB" sz="3600" b="1" i="1" dirty="0" smtClean="0">
                <a:solidFill>
                  <a:srgbClr val="3A579B"/>
                </a:solidFill>
              </a:rPr>
            </a:br>
            <a:r>
              <a:rPr lang="en-GB" sz="3600" b="1" i="1" dirty="0">
                <a:solidFill>
                  <a:srgbClr val="3A579B"/>
                </a:solidFill>
              </a:rPr>
              <a:t/>
            </a:r>
            <a:br>
              <a:rPr lang="en-GB" sz="3600" b="1" i="1" dirty="0">
                <a:solidFill>
                  <a:srgbClr val="3A579B"/>
                </a:solidFill>
              </a:rPr>
            </a:br>
            <a:r>
              <a:rPr lang="en-GB" sz="3600" b="1" i="1" dirty="0" smtClean="0">
                <a:solidFill>
                  <a:srgbClr val="3A579B"/>
                </a:solidFill>
              </a:rPr>
              <a:t>Social </a:t>
            </a:r>
            <a:r>
              <a:rPr lang="en-GB" sz="3600" b="1" i="1" dirty="0" smtClean="0">
                <a:solidFill>
                  <a:srgbClr val="3A579B"/>
                </a:solidFill>
              </a:rPr>
              <a:t>Media</a:t>
            </a:r>
            <a:r>
              <a:rPr lang="en-GB" sz="2000" b="1" i="1" dirty="0" smtClean="0">
                <a:solidFill>
                  <a:srgbClr val="3A579B"/>
                </a:solidFill>
              </a:rPr>
              <a:t/>
            </a:r>
            <a:br>
              <a:rPr lang="en-GB" sz="2000" b="1" i="1" dirty="0" smtClean="0">
                <a:solidFill>
                  <a:srgbClr val="3A579B"/>
                </a:solidFill>
              </a:rPr>
            </a:br>
            <a:r>
              <a:rPr lang="en-GB" sz="2000" b="1" i="1" dirty="0">
                <a:solidFill>
                  <a:srgbClr val="3A579B"/>
                </a:solidFill>
              </a:rPr>
              <a:t/>
            </a:r>
            <a:br>
              <a:rPr lang="en-GB" sz="2000" b="1" i="1" dirty="0">
                <a:solidFill>
                  <a:srgbClr val="3A579B"/>
                </a:solidFill>
              </a:rPr>
            </a:br>
            <a:r>
              <a:rPr lang="en-GB" sz="2000" b="1" i="1" dirty="0" smtClean="0">
                <a:solidFill>
                  <a:srgbClr val="3A579B"/>
                </a:solidFill>
              </a:rPr>
              <a:t>Social media websites are one of the most common interactive technologies we use these days;</a:t>
            </a:r>
            <a:br>
              <a:rPr lang="en-GB" sz="2000" b="1" i="1" dirty="0" smtClean="0">
                <a:solidFill>
                  <a:srgbClr val="3A579B"/>
                </a:solidFill>
              </a:rPr>
            </a:br>
            <a:r>
              <a:rPr lang="en-GB" sz="2000" b="1" i="1" dirty="0">
                <a:solidFill>
                  <a:srgbClr val="3A579B"/>
                </a:solidFill>
              </a:rPr>
              <a:t/>
            </a:r>
            <a:br>
              <a:rPr lang="en-GB" sz="2000" b="1" i="1" dirty="0">
                <a:solidFill>
                  <a:srgbClr val="3A579B"/>
                </a:solidFill>
              </a:rPr>
            </a:br>
            <a:r>
              <a:rPr lang="en-GB" sz="2000" b="1" i="1" dirty="0" smtClean="0">
                <a:solidFill>
                  <a:srgbClr val="3A579B"/>
                </a:solidFill>
              </a:rPr>
              <a:t>If you think about Facebook think about the different ways we can interact using this one website. List the examples here;</a:t>
            </a:r>
            <a:br>
              <a:rPr lang="en-GB" sz="2000" b="1" i="1" dirty="0" smtClean="0">
                <a:solidFill>
                  <a:srgbClr val="3A579B"/>
                </a:solidFill>
              </a:rPr>
            </a:br>
            <a:r>
              <a:rPr lang="en-GB" sz="2000" b="1" i="1" dirty="0">
                <a:solidFill>
                  <a:srgbClr val="3A579B"/>
                </a:solidFill>
              </a:rPr>
              <a:t/>
            </a:r>
            <a:br>
              <a:rPr lang="en-GB" sz="2000" b="1" i="1" dirty="0">
                <a:solidFill>
                  <a:srgbClr val="3A579B"/>
                </a:solidFill>
              </a:rPr>
            </a:br>
            <a:r>
              <a:rPr lang="en-GB" sz="2000" b="1" i="1" dirty="0" smtClean="0">
                <a:solidFill>
                  <a:srgbClr val="3A579B"/>
                </a:solidFill>
              </a:rPr>
              <a:t/>
            </a:r>
            <a:br>
              <a:rPr lang="en-GB" sz="2000" b="1" i="1" dirty="0" smtClean="0">
                <a:solidFill>
                  <a:srgbClr val="3A579B"/>
                </a:solidFill>
              </a:rPr>
            </a:br>
            <a:r>
              <a:rPr lang="en-GB" sz="2000" b="1" i="1" dirty="0">
                <a:solidFill>
                  <a:srgbClr val="3A579B"/>
                </a:solidFill>
              </a:rPr>
              <a:t/>
            </a:r>
            <a:br>
              <a:rPr lang="en-GB" sz="2000" b="1" i="1" dirty="0">
                <a:solidFill>
                  <a:srgbClr val="3A579B"/>
                </a:solidFill>
              </a:rPr>
            </a:br>
            <a:r>
              <a:rPr lang="en-GB" sz="2000" b="1" i="1" dirty="0" smtClean="0">
                <a:solidFill>
                  <a:srgbClr val="3A579B"/>
                </a:solidFill>
              </a:rPr>
              <a:t>Do live videos that can interest you.</a:t>
            </a:r>
            <a:br>
              <a:rPr lang="en-GB" sz="2000" b="1" i="1" dirty="0" smtClean="0">
                <a:solidFill>
                  <a:srgbClr val="3A579B"/>
                </a:solidFill>
              </a:rPr>
            </a:br>
            <a:r>
              <a:rPr lang="en-GB" sz="2000" b="1" i="1" dirty="0" smtClean="0">
                <a:solidFill>
                  <a:srgbClr val="3A579B"/>
                </a:solidFill>
              </a:rPr>
              <a:t>Upload pictures (not offensive).</a:t>
            </a:r>
            <a:br>
              <a:rPr lang="en-GB" sz="2000" b="1" i="1" dirty="0" smtClean="0">
                <a:solidFill>
                  <a:srgbClr val="3A579B"/>
                </a:solidFill>
              </a:rPr>
            </a:br>
            <a:r>
              <a:rPr lang="en-GB" sz="2000" b="1" i="1" dirty="0" smtClean="0">
                <a:solidFill>
                  <a:srgbClr val="3A579B"/>
                </a:solidFill>
              </a:rPr>
              <a:t>Read messages from your friends.</a:t>
            </a:r>
            <a:br>
              <a:rPr lang="en-GB" sz="2000" b="1" i="1" dirty="0" smtClean="0">
                <a:solidFill>
                  <a:srgbClr val="3A579B"/>
                </a:solidFill>
              </a:rPr>
            </a:br>
            <a:r>
              <a:rPr lang="en-GB" sz="2000" b="1" i="1" dirty="0" smtClean="0">
                <a:solidFill>
                  <a:srgbClr val="3A579B"/>
                </a:solidFill>
              </a:rPr>
              <a:t>Make friends on Facebook.</a:t>
            </a:r>
            <a:r>
              <a:rPr lang="en-GB" sz="2000" b="1" i="1" dirty="0" smtClean="0">
                <a:solidFill>
                  <a:srgbClr val="3A579B"/>
                </a:solidFill>
              </a:rPr>
              <a:t/>
            </a:r>
            <a:br>
              <a:rPr lang="en-GB" sz="2000" b="1" i="1" dirty="0" smtClean="0">
                <a:solidFill>
                  <a:srgbClr val="3A579B"/>
                </a:solidFill>
              </a:rPr>
            </a:br>
            <a:r>
              <a:rPr lang="en-GB" sz="2000" b="1" i="1" dirty="0">
                <a:solidFill>
                  <a:srgbClr val="3A579B"/>
                </a:solidFill>
              </a:rPr>
              <a:t/>
            </a:r>
            <a:br>
              <a:rPr lang="en-GB" sz="2000" b="1" i="1" dirty="0">
                <a:solidFill>
                  <a:srgbClr val="3A579B"/>
                </a:solidFill>
              </a:rPr>
            </a:br>
            <a:r>
              <a:rPr lang="en-GB" sz="2000" b="1" i="1" dirty="0" smtClean="0">
                <a:solidFill>
                  <a:srgbClr val="3A579B"/>
                </a:solidFill>
              </a:rPr>
              <a:t/>
            </a:r>
            <a:br>
              <a:rPr lang="en-GB" sz="2000" b="1" i="1" dirty="0" smtClean="0">
                <a:solidFill>
                  <a:srgbClr val="3A579B"/>
                </a:solidFill>
              </a:rPr>
            </a:br>
            <a:r>
              <a:rPr lang="en-GB" sz="2000" b="1" i="1" dirty="0" smtClean="0">
                <a:solidFill>
                  <a:srgbClr val="3A579B"/>
                </a:solidFill>
              </a:rPr>
              <a:t/>
            </a:r>
            <a:br>
              <a:rPr lang="en-GB" sz="2000" b="1" i="1" dirty="0" smtClean="0">
                <a:solidFill>
                  <a:srgbClr val="3A579B"/>
                </a:solidFill>
              </a:rPr>
            </a:br>
            <a:r>
              <a:rPr lang="en-GB" sz="2000" b="1" i="1" dirty="0">
                <a:solidFill>
                  <a:srgbClr val="3A579B"/>
                </a:solidFill>
              </a:rPr>
              <a:t/>
            </a:r>
            <a:br>
              <a:rPr lang="en-GB" sz="2000" b="1" i="1" dirty="0">
                <a:solidFill>
                  <a:srgbClr val="3A579B"/>
                </a:solidFill>
              </a:rPr>
            </a:br>
            <a:r>
              <a:rPr lang="en-GB" sz="2000" b="1" i="1" dirty="0" smtClean="0">
                <a:solidFill>
                  <a:srgbClr val="3A579B"/>
                </a:solidFill>
              </a:rPr>
              <a:t/>
            </a:r>
            <a:br>
              <a:rPr lang="en-GB" sz="2000" b="1" i="1" dirty="0" smtClean="0">
                <a:solidFill>
                  <a:srgbClr val="3A579B"/>
                </a:solidFill>
              </a:rPr>
            </a:br>
            <a:r>
              <a:rPr lang="en-GB" sz="2000" b="1" i="1" dirty="0">
                <a:solidFill>
                  <a:srgbClr val="3A579B"/>
                </a:solidFill>
              </a:rPr>
              <a:t/>
            </a:r>
            <a:br>
              <a:rPr lang="en-GB" sz="2000" b="1" i="1" dirty="0">
                <a:solidFill>
                  <a:srgbClr val="3A579B"/>
                </a:solidFill>
              </a:rPr>
            </a:br>
            <a:r>
              <a:rPr lang="en-GB" sz="2000" b="1" i="1" dirty="0" smtClean="0">
                <a:solidFill>
                  <a:srgbClr val="3A579B"/>
                </a:solidFill>
              </a:rPr>
              <a:t/>
            </a:r>
            <a:br>
              <a:rPr lang="en-GB" sz="2000" b="1" i="1" dirty="0" smtClean="0">
                <a:solidFill>
                  <a:srgbClr val="3A579B"/>
                </a:solidFill>
              </a:rPr>
            </a:br>
            <a:r>
              <a:rPr lang="en-GB" sz="1600" i="1" dirty="0" smtClean="0"/>
              <a:t/>
            </a:r>
            <a:br>
              <a:rPr lang="en-GB" sz="1600" i="1" dirty="0" smtClean="0"/>
            </a:br>
            <a:r>
              <a:rPr lang="en-GB" sz="1600" i="1" dirty="0"/>
              <a:t/>
            </a:r>
            <a:br>
              <a:rPr lang="en-GB" sz="1600" i="1" dirty="0"/>
            </a:br>
            <a:r>
              <a:rPr lang="en-GB" sz="1600" i="1" dirty="0"/>
              <a:t/>
            </a:r>
            <a:br>
              <a:rPr lang="en-GB" sz="1600" i="1" dirty="0"/>
            </a:br>
            <a:endParaRPr lang="en-GB" sz="1600" dirty="0"/>
          </a:p>
        </p:txBody>
      </p:sp>
    </p:spTree>
    <p:extLst>
      <p:ext uri="{BB962C8B-B14F-4D97-AF65-F5344CB8AC3E}">
        <p14:creationId xmlns:p14="http://schemas.microsoft.com/office/powerpoint/2010/main" val="2375027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233" y="2359782"/>
            <a:ext cx="4051300" cy="2768601"/>
          </a:xfrm>
        </p:spPr>
        <p:txBody>
          <a:bodyPr>
            <a:normAutofit fontScale="90000"/>
          </a:bodyPr>
          <a:lstStyle/>
          <a:p>
            <a:pPr algn="l"/>
            <a:r>
              <a:rPr lang="en-GB" sz="3600" b="1" i="1" dirty="0" smtClean="0"/>
              <a:t>Games</a:t>
            </a:r>
            <a:r>
              <a:rPr lang="en-GB" sz="1800" i="1" dirty="0" smtClean="0"/>
              <a:t/>
            </a:r>
            <a:br>
              <a:rPr lang="en-GB" sz="1800" i="1" dirty="0" smtClean="0"/>
            </a:br>
            <a:r>
              <a:rPr lang="en-GB" sz="1800" i="1" dirty="0"/>
              <a:t/>
            </a:r>
            <a:br>
              <a:rPr lang="en-GB" sz="1800" i="1" dirty="0"/>
            </a:br>
            <a:r>
              <a:rPr lang="en-GB" sz="1600" dirty="0"/>
              <a:t>Video games are also one of the common examples of Interactive Media as the players make use of the </a:t>
            </a:r>
            <a:r>
              <a:rPr lang="en-GB" sz="1600" dirty="0" smtClean="0"/>
              <a:t>joystick/controller/finger </a:t>
            </a:r>
            <a:r>
              <a:rPr lang="en-GB" sz="1600" dirty="0"/>
              <a:t>to interactively respond to the actions and changes taking place on the game screen generated by the game application, which in turn reacts to the response of the players through the joystick/controller</a:t>
            </a:r>
            <a:r>
              <a:rPr lang="en-GB" sz="1600" dirty="0" smtClean="0"/>
              <a:t>.</a:t>
            </a:r>
            <a:br>
              <a:rPr lang="en-GB" sz="1600" dirty="0" smtClean="0"/>
            </a:br>
            <a:r>
              <a:rPr lang="en-GB" sz="1600" dirty="0"/>
              <a:t/>
            </a:r>
            <a:br>
              <a:rPr lang="en-GB" sz="1600" dirty="0"/>
            </a:br>
            <a:r>
              <a:rPr lang="en-GB" sz="1600" dirty="0" smtClean="0"/>
              <a:t>Think of an example of a game you know/ play and illustrate the control scheme</a:t>
            </a:r>
            <a:r>
              <a:rPr lang="en-GB" sz="1600" i="1" dirty="0" smtClean="0"/>
              <a:t/>
            </a:r>
            <a:br>
              <a:rPr lang="en-GB" sz="1600" i="1" dirty="0" smtClean="0"/>
            </a:br>
            <a:r>
              <a:rPr lang="en-GB" sz="1600" i="1" dirty="0"/>
              <a:t/>
            </a:r>
            <a:br>
              <a:rPr lang="en-GB" sz="1600" i="1" dirty="0"/>
            </a:br>
            <a:r>
              <a:rPr lang="en-GB" sz="1600" i="1" dirty="0"/>
              <a:t/>
            </a:r>
            <a:br>
              <a:rPr lang="en-GB" sz="1600" i="1" dirty="0"/>
            </a:br>
            <a:r>
              <a:rPr lang="en-GB" sz="1600" i="1" dirty="0" smtClean="0"/>
              <a:t>Just Dance 2016</a:t>
            </a:r>
            <a:br>
              <a:rPr lang="en-GB" sz="1600" i="1" dirty="0" smtClean="0"/>
            </a:br>
            <a:r>
              <a:rPr lang="en-GB" sz="1600" i="1" dirty="0" smtClean="0"/>
              <a:t>I like playing that game, because it helps me become a better dancer like in the dancing movies and music videos.</a:t>
            </a:r>
            <a:br>
              <a:rPr lang="en-GB" sz="1600" i="1" dirty="0" smtClean="0"/>
            </a:br>
            <a:r>
              <a:rPr lang="en-GB" sz="1600" i="1" dirty="0"/>
              <a:t/>
            </a:r>
            <a:br>
              <a:rPr lang="en-GB" sz="1600" i="1" dirty="0"/>
            </a:br>
            <a:r>
              <a:rPr lang="en-GB" sz="1600" i="1" dirty="0" smtClean="0"/>
              <a:t>The control scheme is easy to use. I play it on the Wii. When I start danced to a song I like, I use the remote to throw my hands up in the air and following the dancer’s moves. I try doing it on easy mode. When I dance, I don’t use the buttons. It’s a button-free game.</a:t>
            </a:r>
            <a:endParaRPr lang="en-GB" sz="1600" dirty="0"/>
          </a:p>
        </p:txBody>
      </p:sp>
      <p:pic>
        <p:nvPicPr>
          <p:cNvPr id="3078" name="Picture 6" descr="Image result for xbox 1 control sch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9" y="672084"/>
            <a:ext cx="9407525" cy="60208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4205815" y="2680679"/>
            <a:ext cx="1509184" cy="1729094"/>
          </a:xfrm>
          <a:prstGeom prst="rect">
            <a:avLst/>
          </a:prstGeom>
        </p:spPr>
      </p:pic>
    </p:spTree>
    <p:extLst>
      <p:ext uri="{BB962C8B-B14F-4D97-AF65-F5344CB8AC3E}">
        <p14:creationId xmlns:p14="http://schemas.microsoft.com/office/powerpoint/2010/main" val="2206083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200" y="2184400"/>
            <a:ext cx="9080500" cy="1257301"/>
          </a:xfrm>
        </p:spPr>
        <p:txBody>
          <a:bodyPr>
            <a:normAutofit fontScale="90000"/>
          </a:bodyPr>
          <a:lstStyle/>
          <a:p>
            <a:pPr algn="l"/>
            <a:r>
              <a:rPr lang="en-GB" sz="2400" i="1" dirty="0" smtClean="0"/>
              <a:t/>
            </a:r>
            <a:br>
              <a:rPr lang="en-GB" sz="2400" i="1" dirty="0" smtClean="0"/>
            </a:br>
            <a:r>
              <a:rPr lang="en-GB" sz="2400" i="1" dirty="0"/>
              <a:t/>
            </a:r>
            <a:br>
              <a:rPr lang="en-GB" sz="2400" i="1" dirty="0"/>
            </a:br>
            <a:r>
              <a:rPr lang="en-GB" sz="1600" i="1" dirty="0" smtClean="0"/>
              <a:t/>
            </a:r>
            <a:br>
              <a:rPr lang="en-GB" sz="1600" i="1" dirty="0" smtClean="0"/>
            </a:br>
            <a:r>
              <a:rPr lang="en-GB" sz="1600" i="1" dirty="0"/>
              <a:t/>
            </a:r>
            <a:br>
              <a:rPr lang="en-GB" sz="1600" i="1" dirty="0"/>
            </a:br>
            <a:r>
              <a:rPr lang="en-GB" sz="1600" i="1" dirty="0"/>
              <a:t/>
            </a:r>
            <a:br>
              <a:rPr lang="en-GB" sz="1600" i="1" dirty="0"/>
            </a:br>
            <a:endParaRPr lang="en-GB" sz="1600" dirty="0"/>
          </a:p>
        </p:txBody>
      </p:sp>
      <p:sp>
        <p:nvSpPr>
          <p:cNvPr id="3" name="TextBox 2"/>
          <p:cNvSpPr txBox="1"/>
          <p:nvPr/>
        </p:nvSpPr>
        <p:spPr>
          <a:xfrm>
            <a:off x="177800" y="127000"/>
            <a:ext cx="6756400" cy="646331"/>
          </a:xfrm>
          <a:prstGeom prst="rect">
            <a:avLst/>
          </a:prstGeom>
          <a:noFill/>
        </p:spPr>
        <p:txBody>
          <a:bodyPr wrap="square" rtlCol="0">
            <a:spAutoFit/>
          </a:bodyPr>
          <a:lstStyle/>
          <a:p>
            <a:r>
              <a:rPr lang="en-GB" dirty="0" smtClean="0"/>
              <a:t>Use this page as a canvas to produce a collage of images to represent the types of interactive media technology you use in your lives </a:t>
            </a:r>
            <a:endParaRPr lang="en-GB" dirty="0"/>
          </a:p>
        </p:txBody>
      </p:sp>
      <p:pic>
        <p:nvPicPr>
          <p:cNvPr id="4" name="Picture 3"/>
          <p:cNvPicPr>
            <a:picLocks noChangeAspect="1"/>
          </p:cNvPicPr>
          <p:nvPr/>
        </p:nvPicPr>
        <p:blipFill>
          <a:blip r:embed="rId2"/>
          <a:stretch>
            <a:fillRect/>
          </a:stretch>
        </p:blipFill>
        <p:spPr>
          <a:xfrm>
            <a:off x="801158" y="1294872"/>
            <a:ext cx="4804689" cy="3607330"/>
          </a:xfrm>
          <a:prstGeom prst="rect">
            <a:avLst/>
          </a:prstGeom>
        </p:spPr>
      </p:pic>
      <p:pic>
        <p:nvPicPr>
          <p:cNvPr id="5" name="Picture 4"/>
          <p:cNvPicPr>
            <a:picLocks noChangeAspect="1"/>
          </p:cNvPicPr>
          <p:nvPr/>
        </p:nvPicPr>
        <p:blipFill>
          <a:blip r:embed="rId3"/>
          <a:stretch>
            <a:fillRect/>
          </a:stretch>
        </p:blipFill>
        <p:spPr>
          <a:xfrm>
            <a:off x="5014570" y="876964"/>
            <a:ext cx="3552695" cy="2614872"/>
          </a:xfrm>
          <a:prstGeom prst="rect">
            <a:avLst/>
          </a:prstGeom>
        </p:spPr>
      </p:pic>
      <p:pic>
        <p:nvPicPr>
          <p:cNvPr id="6" name="Picture 5"/>
          <p:cNvPicPr>
            <a:picLocks noChangeAspect="1"/>
          </p:cNvPicPr>
          <p:nvPr/>
        </p:nvPicPr>
        <p:blipFill>
          <a:blip r:embed="rId4"/>
          <a:stretch>
            <a:fillRect/>
          </a:stretch>
        </p:blipFill>
        <p:spPr>
          <a:xfrm>
            <a:off x="7694068" y="3098537"/>
            <a:ext cx="3024777" cy="3026795"/>
          </a:xfrm>
          <a:prstGeom prst="rect">
            <a:avLst/>
          </a:prstGeom>
        </p:spPr>
      </p:pic>
      <p:pic>
        <p:nvPicPr>
          <p:cNvPr id="7" name="Picture 6"/>
          <p:cNvPicPr>
            <a:picLocks noChangeAspect="1"/>
          </p:cNvPicPr>
          <p:nvPr/>
        </p:nvPicPr>
        <p:blipFill>
          <a:blip r:embed="rId5"/>
          <a:stretch>
            <a:fillRect/>
          </a:stretch>
        </p:blipFill>
        <p:spPr>
          <a:xfrm>
            <a:off x="4829694" y="4520850"/>
            <a:ext cx="3256488" cy="2169635"/>
          </a:xfrm>
          <a:prstGeom prst="rect">
            <a:avLst/>
          </a:prstGeom>
        </p:spPr>
      </p:pic>
      <p:pic>
        <p:nvPicPr>
          <p:cNvPr id="8" name="Picture 7"/>
          <p:cNvPicPr>
            <a:picLocks noChangeAspect="1"/>
          </p:cNvPicPr>
          <p:nvPr/>
        </p:nvPicPr>
        <p:blipFill>
          <a:blip r:embed="rId6"/>
          <a:stretch>
            <a:fillRect/>
          </a:stretch>
        </p:blipFill>
        <p:spPr>
          <a:xfrm>
            <a:off x="2594181" y="4788391"/>
            <a:ext cx="2420389" cy="1270704"/>
          </a:xfrm>
          <a:prstGeom prst="rect">
            <a:avLst/>
          </a:prstGeom>
        </p:spPr>
      </p:pic>
      <p:pic>
        <p:nvPicPr>
          <p:cNvPr id="9" name="Picture 8"/>
          <p:cNvPicPr>
            <a:picLocks noChangeAspect="1"/>
          </p:cNvPicPr>
          <p:nvPr/>
        </p:nvPicPr>
        <p:blipFill>
          <a:blip r:embed="rId7">
            <a:clrChange>
              <a:clrFrom>
                <a:srgbClr val="000000"/>
              </a:clrFrom>
              <a:clrTo>
                <a:srgbClr val="000000">
                  <a:alpha val="0"/>
                </a:srgbClr>
              </a:clrTo>
            </a:clrChange>
          </a:blip>
          <a:stretch>
            <a:fillRect/>
          </a:stretch>
        </p:blipFill>
        <p:spPr>
          <a:xfrm>
            <a:off x="5985455" y="3112029"/>
            <a:ext cx="2438400" cy="2438400"/>
          </a:xfrm>
          <a:prstGeom prst="rect">
            <a:avLst/>
          </a:prstGeom>
        </p:spPr>
      </p:pic>
    </p:spTree>
    <p:extLst>
      <p:ext uri="{BB962C8B-B14F-4D97-AF65-F5344CB8AC3E}">
        <p14:creationId xmlns:p14="http://schemas.microsoft.com/office/powerpoint/2010/main" val="817685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34</Words>
  <Application>Microsoft Office PowerPoint</Application>
  <PresentationFormat>Widescreen</PresentationFormat>
  <Paragraphs>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Interactive Media Technology</vt:lpstr>
      <vt:lpstr>What does interactive mean? Interactive means allowing a two-way flow of information between a computer and a computer-user; responding to a user’s input. How can technology be interactive? It can be interactive by pressing buttons on a device (iPhone, iPad etc.) List as many examples of interactive media technologies as you can think of in 2 minutes; Computer games TV programmes Video Games Apps Tablets Mobile phones</vt:lpstr>
      <vt:lpstr>    Social Media  Social media websites are one of the most common interactive technologies we use these days;  If you think about Facebook think about the different ways we can interact using this one website. List the examples here;    Do live videos that can interest you. Upload pictures (not offensive). Read messages from your friends. Make friends on Facebook.           </vt:lpstr>
      <vt:lpstr>Games  Video games are also one of the common examples of Interactive Media as the players make use of the joystick/controller/finger to interactively respond to the actions and changes taking place on the game screen generated by the game application, which in turn reacts to the response of the players through the joystick/controller.  Think of an example of a game you know/ play and illustrate the control scheme   Just Dance 2016 I like playing that game, because it helps me become a better dancer like in the dancing movies and music videos.  The control scheme is easy to use. I play it on the Wii. When I start danced to a song I like, I use the remote to throw my hands up in the air and following the dancer’s moves. I try doing it on easy mode. When I dance, I don’t use the buttons. It’s a button-free game.</vt:lpstr>
      <vt:lpstr>     </vt:lpstr>
    </vt:vector>
  </TitlesOfParts>
  <Company>Wiltshire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Media Technology</dc:title>
  <dc:creator>Frazer McLeod</dc:creator>
  <cp:lastModifiedBy>Sebastian Sandford</cp:lastModifiedBy>
  <cp:revision>14</cp:revision>
  <dcterms:created xsi:type="dcterms:W3CDTF">2016-09-13T10:45:34Z</dcterms:created>
  <dcterms:modified xsi:type="dcterms:W3CDTF">2016-11-22T15:08:12Z</dcterms:modified>
</cp:coreProperties>
</file>