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0"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87C315B-251B-4896-BBC8-E0AFE7A397D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2E5B2-19AA-4BD3-A284-0C5845F062D5}"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36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C315B-251B-4896-BBC8-E0AFE7A397D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2E5B2-19AA-4BD3-A284-0C5845F062D5}" type="slidenum">
              <a:rPr lang="en-GB" smtClean="0"/>
              <a:t>‹#›</a:t>
            </a:fld>
            <a:endParaRPr lang="en-GB"/>
          </a:p>
        </p:txBody>
      </p:sp>
    </p:spTree>
    <p:extLst>
      <p:ext uri="{BB962C8B-B14F-4D97-AF65-F5344CB8AC3E}">
        <p14:creationId xmlns:p14="http://schemas.microsoft.com/office/powerpoint/2010/main" val="236657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C315B-251B-4896-BBC8-E0AFE7A397D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2E5B2-19AA-4BD3-A284-0C5845F062D5}"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80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C315B-251B-4896-BBC8-E0AFE7A397D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2E5B2-19AA-4BD3-A284-0C5845F062D5}" type="slidenum">
              <a:rPr lang="en-GB" smtClean="0"/>
              <a:t>‹#›</a:t>
            </a:fld>
            <a:endParaRPr lang="en-GB"/>
          </a:p>
        </p:txBody>
      </p:sp>
    </p:spTree>
    <p:extLst>
      <p:ext uri="{BB962C8B-B14F-4D97-AF65-F5344CB8AC3E}">
        <p14:creationId xmlns:p14="http://schemas.microsoft.com/office/powerpoint/2010/main" val="27138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7C315B-251B-4896-BBC8-E0AFE7A397D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2E5B2-19AA-4BD3-A284-0C5845F062D5}"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008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7C315B-251B-4896-BBC8-E0AFE7A397DA}"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2E5B2-19AA-4BD3-A284-0C5845F062D5}" type="slidenum">
              <a:rPr lang="en-GB" smtClean="0"/>
              <a:t>‹#›</a:t>
            </a:fld>
            <a:endParaRPr lang="en-GB"/>
          </a:p>
        </p:txBody>
      </p:sp>
    </p:spTree>
    <p:extLst>
      <p:ext uri="{BB962C8B-B14F-4D97-AF65-F5344CB8AC3E}">
        <p14:creationId xmlns:p14="http://schemas.microsoft.com/office/powerpoint/2010/main" val="261364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7C315B-251B-4896-BBC8-E0AFE7A397DA}" type="datetimeFigureOut">
              <a:rPr lang="en-GB" smtClean="0"/>
              <a:t>17/11/2015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32E5B2-19AA-4BD3-A284-0C5845F062D5}" type="slidenum">
              <a:rPr lang="en-GB" smtClean="0"/>
              <a:t>‹#›</a:t>
            </a:fld>
            <a:endParaRPr lang="en-GB"/>
          </a:p>
        </p:txBody>
      </p:sp>
    </p:spTree>
    <p:extLst>
      <p:ext uri="{BB962C8B-B14F-4D97-AF65-F5344CB8AC3E}">
        <p14:creationId xmlns:p14="http://schemas.microsoft.com/office/powerpoint/2010/main" val="324548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7C315B-251B-4896-BBC8-E0AFE7A397DA}" type="datetimeFigureOut">
              <a:rPr lang="en-GB" smtClean="0"/>
              <a:t>17/11/2015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32E5B2-19AA-4BD3-A284-0C5845F062D5}" type="slidenum">
              <a:rPr lang="en-GB" smtClean="0"/>
              <a:t>‹#›</a:t>
            </a:fld>
            <a:endParaRPr lang="en-GB"/>
          </a:p>
        </p:txBody>
      </p:sp>
    </p:spTree>
    <p:extLst>
      <p:ext uri="{BB962C8B-B14F-4D97-AF65-F5344CB8AC3E}">
        <p14:creationId xmlns:p14="http://schemas.microsoft.com/office/powerpoint/2010/main" val="102874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C315B-251B-4896-BBC8-E0AFE7A397DA}" type="datetimeFigureOut">
              <a:rPr lang="en-GB" smtClean="0"/>
              <a:t>17/11/2015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32E5B2-19AA-4BD3-A284-0C5845F062D5}" type="slidenum">
              <a:rPr lang="en-GB" smtClean="0"/>
              <a:t>‹#›</a:t>
            </a:fld>
            <a:endParaRPr lang="en-GB"/>
          </a:p>
        </p:txBody>
      </p:sp>
    </p:spTree>
    <p:extLst>
      <p:ext uri="{BB962C8B-B14F-4D97-AF65-F5344CB8AC3E}">
        <p14:creationId xmlns:p14="http://schemas.microsoft.com/office/powerpoint/2010/main" val="251037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C315B-251B-4896-BBC8-E0AFE7A397DA}"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2E5B2-19AA-4BD3-A284-0C5845F062D5}" type="slidenum">
              <a:rPr lang="en-GB" smtClean="0"/>
              <a:t>‹#›</a:t>
            </a:fld>
            <a:endParaRPr lang="en-GB"/>
          </a:p>
        </p:txBody>
      </p:sp>
    </p:spTree>
    <p:extLst>
      <p:ext uri="{BB962C8B-B14F-4D97-AF65-F5344CB8AC3E}">
        <p14:creationId xmlns:p14="http://schemas.microsoft.com/office/powerpoint/2010/main" val="183645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C315B-251B-4896-BBC8-E0AFE7A397DA}"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2E5B2-19AA-4BD3-A284-0C5845F062D5}"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35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87C315B-251B-4896-BBC8-E0AFE7A397DA}" type="datetimeFigureOut">
              <a:rPr lang="en-GB" smtClean="0"/>
              <a:t>17/11/2015</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532E5B2-19AA-4BD3-A284-0C5845F062D5}"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969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Regulatory Bodies</a:t>
            </a:r>
            <a:endParaRPr lang="en-GB" dirty="0"/>
          </a:p>
        </p:txBody>
      </p:sp>
      <p:sp>
        <p:nvSpPr>
          <p:cNvPr id="3" name="Subtitle 2"/>
          <p:cNvSpPr>
            <a:spLocks noGrp="1"/>
          </p:cNvSpPr>
          <p:nvPr>
            <p:ph type="subTitle" idx="1"/>
          </p:nvPr>
        </p:nvSpPr>
        <p:spPr/>
        <p:txBody>
          <a:bodyPr/>
          <a:lstStyle/>
          <a:p>
            <a:r>
              <a:rPr lang="en-GB" dirty="0" smtClean="0"/>
              <a:t>Roles and Responsibilities</a:t>
            </a:r>
            <a:endParaRPr lang="en-GB" dirty="0"/>
          </a:p>
        </p:txBody>
      </p:sp>
    </p:spTree>
    <p:extLst>
      <p:ext uri="{BB962C8B-B14F-4D97-AF65-F5344CB8AC3E}">
        <p14:creationId xmlns:p14="http://schemas.microsoft.com/office/powerpoint/2010/main" val="225457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1500" dirty="0" smtClean="0"/>
              <a:t>BBFC</a:t>
            </a:r>
            <a:endParaRPr lang="en-GB" sz="11500" dirty="0"/>
          </a:p>
        </p:txBody>
      </p:sp>
      <p:pic>
        <p:nvPicPr>
          <p:cNvPr id="1026" name="Picture 2" descr="http://www.bbfc.co.uk/sites/default/files/styles/hero/public/hero/Banner-Image-2014---14-%280-00-00-00%29.jpg?itok=eN5qU4q-"/>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21926" y="208693"/>
            <a:ext cx="4565274" cy="18761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2300" y="2084832"/>
            <a:ext cx="11353800" cy="3970318"/>
          </a:xfrm>
          <a:prstGeom prst="rect">
            <a:avLst/>
          </a:prstGeom>
          <a:noFill/>
        </p:spPr>
        <p:txBody>
          <a:bodyPr wrap="square" rtlCol="0">
            <a:spAutoFit/>
          </a:bodyPr>
          <a:lstStyle/>
          <a:p>
            <a:r>
              <a:rPr lang="en-US" dirty="0"/>
              <a:t>The British Board of Film Classification is an independent, non-governmental body which has classified cinema films since it was set up in 1912 and videos/ DVDs since the Video Recordings Act was passed in 1984</a:t>
            </a:r>
            <a:r>
              <a:rPr lang="en-US" dirty="0" smtClean="0"/>
              <a:t>.</a:t>
            </a:r>
          </a:p>
          <a:p>
            <a:endParaRPr lang="en-US" dirty="0"/>
          </a:p>
          <a:p>
            <a:pPr fontAlgn="base"/>
            <a:r>
              <a:rPr lang="en-US" dirty="0" smtClean="0"/>
              <a:t>Working </a:t>
            </a:r>
            <a:r>
              <a:rPr lang="en-US" dirty="0"/>
              <a:t>as an independent, self-financing and not-for-profit media content regulator, the BBFC operates </a:t>
            </a:r>
            <a:r>
              <a:rPr lang="en-US" dirty="0" smtClean="0"/>
              <a:t>classification </a:t>
            </a:r>
            <a:r>
              <a:rPr lang="en-US" dirty="0"/>
              <a:t>and labelling systems in the UK</a:t>
            </a:r>
            <a:r>
              <a:rPr lang="en-US" dirty="0" smtClean="0"/>
              <a:t>.</a:t>
            </a:r>
          </a:p>
          <a:p>
            <a:pPr fontAlgn="base"/>
            <a:endParaRPr lang="en-US" dirty="0"/>
          </a:p>
          <a:p>
            <a:pPr fontAlgn="base"/>
            <a:r>
              <a:rPr lang="en-US" b="1" dirty="0" smtClean="0"/>
              <a:t>The BBFC aims to</a:t>
            </a:r>
            <a:r>
              <a:rPr lang="en-US" b="1" dirty="0"/>
              <a:t>:</a:t>
            </a:r>
          </a:p>
          <a:p>
            <a:pPr marL="285750" indent="-285750" fontAlgn="base">
              <a:buFont typeface="Arial" panose="020B0604020202020204" pitchFamily="34" charset="0"/>
              <a:buChar char="•"/>
            </a:pPr>
            <a:r>
              <a:rPr lang="en-US" dirty="0"/>
              <a:t>protect  the public, and especially children, from content which might raise harm </a:t>
            </a:r>
            <a:r>
              <a:rPr lang="en-US" dirty="0" smtClean="0"/>
              <a:t>or risks</a:t>
            </a:r>
            <a:endParaRPr lang="en-US" dirty="0"/>
          </a:p>
          <a:p>
            <a:pPr marL="285750" indent="-285750" fontAlgn="base">
              <a:buFont typeface="Arial" panose="020B0604020202020204" pitchFamily="34" charset="0"/>
              <a:buChar char="•"/>
            </a:pPr>
            <a:r>
              <a:rPr lang="en-US" dirty="0"/>
              <a:t>empower the public, especially parents, to make informed viewing choices</a:t>
            </a:r>
          </a:p>
          <a:p>
            <a:pPr marL="285750" indent="-285750" fontAlgn="base">
              <a:buFont typeface="Arial" panose="020B0604020202020204" pitchFamily="34" charset="0"/>
              <a:buChar char="•"/>
            </a:pPr>
            <a:r>
              <a:rPr lang="en-US" dirty="0" err="1"/>
              <a:t>recognise</a:t>
            </a:r>
            <a:r>
              <a:rPr lang="en-US" dirty="0"/>
              <a:t> and respect adult freedom of choice within the law</a:t>
            </a:r>
          </a:p>
          <a:p>
            <a:pPr marL="285750" indent="-285750" fontAlgn="base">
              <a:buFont typeface="Arial" panose="020B0604020202020204" pitchFamily="34" charset="0"/>
              <a:buChar char="•"/>
            </a:pPr>
            <a:r>
              <a:rPr lang="en-US" dirty="0"/>
              <a:t>respond to and reflect changing social attitudes towards media content through proactive public consultation and research</a:t>
            </a:r>
          </a:p>
          <a:p>
            <a:pPr marL="285750" indent="-285750" fontAlgn="base">
              <a:buFont typeface="Arial" panose="020B0604020202020204" pitchFamily="34" charset="0"/>
              <a:buChar char="•"/>
            </a:pPr>
            <a:r>
              <a:rPr lang="en-US" dirty="0" smtClean="0"/>
              <a:t>provide </a:t>
            </a:r>
            <a:r>
              <a:rPr lang="en-US" dirty="0"/>
              <a:t>an effective service to enforcement agencies</a:t>
            </a:r>
          </a:p>
          <a:p>
            <a:endParaRPr lang="en-GB" dirty="0"/>
          </a:p>
        </p:txBody>
      </p:sp>
    </p:spTree>
    <p:extLst>
      <p:ext uri="{BB962C8B-B14F-4D97-AF65-F5344CB8AC3E}">
        <p14:creationId xmlns:p14="http://schemas.microsoft.com/office/powerpoint/2010/main" val="888416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1500" dirty="0" smtClean="0"/>
              <a:t>ASA</a:t>
            </a:r>
            <a:endParaRPr lang="en-GB" sz="11500" dirty="0"/>
          </a:p>
        </p:txBody>
      </p:sp>
      <p:sp>
        <p:nvSpPr>
          <p:cNvPr id="3" name="Content Placeholder 2"/>
          <p:cNvSpPr>
            <a:spLocks noGrp="1"/>
          </p:cNvSpPr>
          <p:nvPr>
            <p:ph idx="1"/>
          </p:nvPr>
        </p:nvSpPr>
        <p:spPr>
          <a:xfrm>
            <a:off x="681228" y="2084832"/>
            <a:ext cx="10977372" cy="4442968"/>
          </a:xfrm>
        </p:spPr>
        <p:txBody>
          <a:bodyPr>
            <a:normAutofit/>
          </a:bodyPr>
          <a:lstStyle/>
          <a:p>
            <a:r>
              <a:rPr lang="en-US" dirty="0"/>
              <a:t>The Advertising Standards Authority is the UK’s independent regulator of advertising across all media. </a:t>
            </a:r>
            <a:endParaRPr lang="en-US" dirty="0" smtClean="0"/>
          </a:p>
          <a:p>
            <a:endParaRPr lang="en-US" dirty="0"/>
          </a:p>
          <a:p>
            <a:r>
              <a:rPr lang="en-US" dirty="0"/>
              <a:t>T</a:t>
            </a:r>
            <a:r>
              <a:rPr lang="en-US" dirty="0" smtClean="0"/>
              <a:t>hey </a:t>
            </a:r>
            <a:r>
              <a:rPr lang="en-US" dirty="0"/>
              <a:t>apply the Advertising Codes, which are written by the Committees of Advertising Practice. </a:t>
            </a:r>
            <a:endParaRPr lang="en-US" dirty="0" smtClean="0"/>
          </a:p>
          <a:p>
            <a:r>
              <a:rPr lang="en-US" dirty="0" smtClean="0"/>
              <a:t>Their work </a:t>
            </a:r>
            <a:r>
              <a:rPr lang="en-US" dirty="0"/>
              <a:t>includes acting on complaints and proactively checking the media to take action against misleading, harmful or offensive advertisements</a:t>
            </a:r>
            <a:r>
              <a:rPr lang="en-US" dirty="0" smtClean="0"/>
              <a:t>.</a:t>
            </a:r>
          </a:p>
          <a:p>
            <a:r>
              <a:rPr lang="en-US" dirty="0"/>
              <a:t>As the UK’s independent regulator for advertising across all media, </a:t>
            </a:r>
            <a:r>
              <a:rPr lang="en-US" dirty="0" smtClean="0"/>
              <a:t>their </a:t>
            </a:r>
            <a:r>
              <a:rPr lang="en-US" dirty="0"/>
              <a:t>work includes acting on complaints and proactively checking the media to take action against misleading, harmful or offensive advertisements, sales promotions and direct marketing. </a:t>
            </a:r>
            <a:endParaRPr lang="en-GB" dirty="0"/>
          </a:p>
        </p:txBody>
      </p:sp>
      <p:pic>
        <p:nvPicPr>
          <p:cNvPr id="4" name="Picture 3"/>
          <p:cNvPicPr>
            <a:picLocks noChangeAspect="1"/>
          </p:cNvPicPr>
          <p:nvPr/>
        </p:nvPicPr>
        <p:blipFill>
          <a:blip r:embed="rId2"/>
          <a:stretch>
            <a:fillRect/>
          </a:stretch>
        </p:blipFill>
        <p:spPr>
          <a:xfrm>
            <a:off x="3352800" y="765048"/>
            <a:ext cx="8584220" cy="853927"/>
          </a:xfrm>
          <a:prstGeom prst="rect">
            <a:avLst/>
          </a:prstGeom>
        </p:spPr>
      </p:pic>
    </p:spTree>
    <p:extLst>
      <p:ext uri="{BB962C8B-B14F-4D97-AF65-F5344CB8AC3E}">
        <p14:creationId xmlns:p14="http://schemas.microsoft.com/office/powerpoint/2010/main" val="2441336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1500" dirty="0" smtClean="0"/>
              <a:t>PEGI</a:t>
            </a:r>
            <a:endParaRPr lang="en-GB" sz="11500" dirty="0"/>
          </a:p>
        </p:txBody>
      </p:sp>
      <p:sp>
        <p:nvSpPr>
          <p:cNvPr id="3" name="Content Placeholder 2"/>
          <p:cNvSpPr>
            <a:spLocks noGrp="1"/>
          </p:cNvSpPr>
          <p:nvPr>
            <p:ph idx="1"/>
          </p:nvPr>
        </p:nvSpPr>
        <p:spPr>
          <a:xfrm>
            <a:off x="1024128" y="2286000"/>
            <a:ext cx="10545572" cy="4267200"/>
          </a:xfrm>
        </p:spPr>
        <p:txBody>
          <a:bodyPr>
            <a:normAutofit/>
          </a:bodyPr>
          <a:lstStyle/>
          <a:p>
            <a:r>
              <a:rPr lang="en-US" dirty="0"/>
              <a:t>The Pan-European Game Information (PEGI) age rating system was established to help European parents make informed decisions on buying computer games</a:t>
            </a:r>
            <a:r>
              <a:rPr lang="en-US" dirty="0" smtClean="0"/>
              <a:t>.</a:t>
            </a:r>
          </a:p>
          <a:p>
            <a:r>
              <a:rPr lang="en-US" dirty="0"/>
              <a:t>The system is supported by the major console manufacturers, including Sony, Microsoft and Nintendo, as well as by publishers and developers of interactive games throughout Europe. </a:t>
            </a:r>
          </a:p>
        </p:txBody>
      </p:sp>
      <p:pic>
        <p:nvPicPr>
          <p:cNvPr id="2050" name="Picture 2" descr="http://media.kotaku.foxtrot.future.net.uk/wp-content/uploads/sites/52/2015/01/pegi_ratings_syste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354" y="4098924"/>
            <a:ext cx="6715125" cy="2299367"/>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https://upload.wikimedia.org/wikipedia/commons/6/6c/PEGI_-_Logo.svg"/>
          <p:cNvSpPr>
            <a:spLocks noChangeAspect="1" noChangeArrowheads="1"/>
          </p:cNvSpPr>
          <p:nvPr/>
        </p:nvSpPr>
        <p:spPr bwMode="auto">
          <a:xfrm>
            <a:off x="719328" y="-1524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3"/>
          <a:stretch>
            <a:fillRect/>
          </a:stretch>
        </p:blipFill>
        <p:spPr>
          <a:xfrm>
            <a:off x="6694488" y="152673"/>
            <a:ext cx="4875212" cy="2026526"/>
          </a:xfrm>
          <a:prstGeom prst="rect">
            <a:avLst/>
          </a:prstGeom>
        </p:spPr>
      </p:pic>
    </p:spTree>
    <p:extLst>
      <p:ext uri="{BB962C8B-B14F-4D97-AF65-F5344CB8AC3E}">
        <p14:creationId xmlns:p14="http://schemas.microsoft.com/office/powerpoint/2010/main" val="1421906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p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5100" y="52832"/>
            <a:ext cx="5816600" cy="21325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GB" sz="11500" dirty="0" smtClean="0"/>
              <a:t>IPSO</a:t>
            </a:r>
            <a:endParaRPr lang="en-GB" sz="11500" dirty="0"/>
          </a:p>
        </p:txBody>
      </p:sp>
      <p:sp>
        <p:nvSpPr>
          <p:cNvPr id="3" name="Content Placeholder 2"/>
          <p:cNvSpPr>
            <a:spLocks noGrp="1"/>
          </p:cNvSpPr>
          <p:nvPr>
            <p:ph idx="1"/>
          </p:nvPr>
        </p:nvSpPr>
        <p:spPr>
          <a:xfrm>
            <a:off x="446277" y="1830832"/>
            <a:ext cx="11415523" cy="2652268"/>
          </a:xfrm>
        </p:spPr>
        <p:txBody>
          <a:bodyPr/>
          <a:lstStyle/>
          <a:p>
            <a:r>
              <a:rPr lang="en-US" dirty="0"/>
              <a:t>The Independent Press Standards </a:t>
            </a:r>
            <a:r>
              <a:rPr lang="en-US" dirty="0" err="1"/>
              <a:t>Organisation</a:t>
            </a:r>
            <a:r>
              <a:rPr lang="en-US" dirty="0"/>
              <a:t> (IPSO) is the independent regulator of the newspaper and magazine industry. </a:t>
            </a:r>
            <a:r>
              <a:rPr lang="en-US" dirty="0" smtClean="0"/>
              <a:t>They exist </a:t>
            </a:r>
            <a:r>
              <a:rPr lang="en-US" dirty="0"/>
              <a:t>to promote and uphold the highest professional standards of journalism in the UK, and to support members of the public in seeking redress where they believe that the Editors' Code of Practice has been breached. </a:t>
            </a:r>
            <a:r>
              <a:rPr lang="en-US" dirty="0" smtClean="0"/>
              <a:t>They are </a:t>
            </a:r>
            <a:r>
              <a:rPr lang="en-US" dirty="0"/>
              <a:t>able to consider concerns about editorial content in newspapers and magazines, and about the conduct of journalists</a:t>
            </a:r>
            <a:r>
              <a:rPr lang="en-US" dirty="0" smtClean="0"/>
              <a:t>.</a:t>
            </a:r>
          </a:p>
          <a:p>
            <a:endParaRPr lang="en-US" dirty="0"/>
          </a:p>
          <a:p>
            <a:r>
              <a:rPr lang="en-US" dirty="0" smtClean="0"/>
              <a:t>They ensure issues and rules around the following areas of the editors code are followed…</a:t>
            </a:r>
          </a:p>
          <a:p>
            <a:endParaRPr lang="en-GB" dirty="0"/>
          </a:p>
        </p:txBody>
      </p:sp>
      <p:sp>
        <p:nvSpPr>
          <p:cNvPr id="4" name="TextBox 3"/>
          <p:cNvSpPr txBox="1"/>
          <p:nvPr/>
        </p:nvSpPr>
        <p:spPr>
          <a:xfrm>
            <a:off x="680338" y="4381500"/>
            <a:ext cx="11181462" cy="2308324"/>
          </a:xfrm>
          <a:prstGeom prst="rect">
            <a:avLst/>
          </a:prstGeom>
          <a:noFill/>
        </p:spPr>
        <p:txBody>
          <a:bodyPr wrap="square" numCol="2" rtlCol="0">
            <a:spAutoFit/>
          </a:bodyPr>
          <a:lstStyle/>
          <a:p>
            <a:pPr marL="285750" indent="-285750">
              <a:buFont typeface="Arial" panose="020B0604020202020204" pitchFamily="34" charset="0"/>
              <a:buChar char="•"/>
            </a:pPr>
            <a:r>
              <a:rPr lang="en-GB" dirty="0" smtClean="0"/>
              <a:t>Accuracy</a:t>
            </a:r>
          </a:p>
          <a:p>
            <a:pPr marL="285750" indent="-285750">
              <a:buFont typeface="Arial" panose="020B0604020202020204" pitchFamily="34" charset="0"/>
              <a:buChar char="•"/>
            </a:pPr>
            <a:r>
              <a:rPr lang="en-GB" dirty="0" smtClean="0"/>
              <a:t>Opportunity to reply</a:t>
            </a:r>
          </a:p>
          <a:p>
            <a:pPr marL="285750" indent="-285750">
              <a:buFont typeface="Arial" panose="020B0604020202020204" pitchFamily="34" charset="0"/>
              <a:buChar char="•"/>
            </a:pPr>
            <a:r>
              <a:rPr lang="en-GB" dirty="0" smtClean="0"/>
              <a:t>Privacy</a:t>
            </a:r>
          </a:p>
          <a:p>
            <a:pPr marL="285750" indent="-285750">
              <a:buFont typeface="Arial" panose="020B0604020202020204" pitchFamily="34" charset="0"/>
              <a:buChar char="•"/>
            </a:pPr>
            <a:r>
              <a:rPr lang="en-GB" dirty="0" err="1" smtClean="0"/>
              <a:t>Harrasment</a:t>
            </a:r>
            <a:endParaRPr lang="en-GB" dirty="0" smtClean="0"/>
          </a:p>
          <a:p>
            <a:pPr marL="285750" indent="-285750">
              <a:buFont typeface="Arial" panose="020B0604020202020204" pitchFamily="34" charset="0"/>
              <a:buChar char="•"/>
            </a:pPr>
            <a:r>
              <a:rPr lang="en-US" dirty="0"/>
              <a:t>Intrusion into grief or </a:t>
            </a:r>
            <a:r>
              <a:rPr lang="en-US" dirty="0" smtClean="0"/>
              <a:t>shock</a:t>
            </a:r>
          </a:p>
          <a:p>
            <a:pPr marL="285750" indent="-285750">
              <a:buFont typeface="Arial" panose="020B0604020202020204" pitchFamily="34" charset="0"/>
              <a:buChar char="•"/>
            </a:pPr>
            <a:r>
              <a:rPr lang="en-GB" dirty="0" smtClean="0"/>
              <a:t>Children</a:t>
            </a:r>
          </a:p>
          <a:p>
            <a:pPr marL="285750" indent="-285750">
              <a:buFont typeface="Arial" panose="020B0604020202020204" pitchFamily="34" charset="0"/>
              <a:buChar char="•"/>
            </a:pPr>
            <a:r>
              <a:rPr lang="en-GB" dirty="0" smtClean="0"/>
              <a:t>Hospitals</a:t>
            </a:r>
          </a:p>
          <a:p>
            <a:pPr marL="285750" indent="-285750">
              <a:buFont typeface="Arial" panose="020B0604020202020204" pitchFamily="34" charset="0"/>
              <a:buChar char="•"/>
            </a:pPr>
            <a:r>
              <a:rPr lang="en-GB" dirty="0"/>
              <a:t>Reporting of </a:t>
            </a:r>
            <a:r>
              <a:rPr lang="en-GB" dirty="0" smtClean="0"/>
              <a:t>crime</a:t>
            </a:r>
          </a:p>
          <a:p>
            <a:pPr marL="285750" indent="-285750">
              <a:buFont typeface="Arial" panose="020B0604020202020204" pitchFamily="34" charset="0"/>
              <a:buChar char="•"/>
            </a:pPr>
            <a:r>
              <a:rPr lang="en-GB" dirty="0" smtClean="0"/>
              <a:t>Clandestine devices or subterfuge</a:t>
            </a:r>
          </a:p>
          <a:p>
            <a:pPr marL="285750" indent="-285750">
              <a:buFont typeface="Arial" panose="020B0604020202020204" pitchFamily="34" charset="0"/>
              <a:buChar char="•"/>
            </a:pPr>
            <a:r>
              <a:rPr lang="en-GB" dirty="0"/>
              <a:t>Victims of sexual </a:t>
            </a:r>
            <a:r>
              <a:rPr lang="en-GB" dirty="0" smtClean="0"/>
              <a:t>assault</a:t>
            </a:r>
          </a:p>
          <a:p>
            <a:pPr marL="285750" indent="-285750">
              <a:buFont typeface="Arial" panose="020B0604020202020204" pitchFamily="34" charset="0"/>
              <a:buChar char="•"/>
            </a:pPr>
            <a:r>
              <a:rPr lang="en-GB" dirty="0" smtClean="0"/>
              <a:t>Discrimination</a:t>
            </a:r>
          </a:p>
          <a:p>
            <a:pPr marL="285750" indent="-285750">
              <a:buFont typeface="Arial" panose="020B0604020202020204" pitchFamily="34" charset="0"/>
              <a:buChar char="•"/>
            </a:pPr>
            <a:r>
              <a:rPr lang="en-GB" dirty="0"/>
              <a:t>Financial </a:t>
            </a:r>
            <a:r>
              <a:rPr lang="en-GB" dirty="0" smtClean="0"/>
              <a:t>journalism</a:t>
            </a:r>
          </a:p>
          <a:p>
            <a:pPr marL="285750" indent="-285750">
              <a:buFont typeface="Arial" panose="020B0604020202020204" pitchFamily="34" charset="0"/>
              <a:buChar char="•"/>
            </a:pPr>
            <a:r>
              <a:rPr lang="en-GB" dirty="0"/>
              <a:t>Confidential </a:t>
            </a:r>
            <a:r>
              <a:rPr lang="en-GB" dirty="0" smtClean="0"/>
              <a:t>sources</a:t>
            </a:r>
          </a:p>
          <a:p>
            <a:pPr marL="285750" indent="-285750">
              <a:buFont typeface="Arial" panose="020B0604020202020204" pitchFamily="34" charset="0"/>
              <a:buChar char="•"/>
            </a:pPr>
            <a:r>
              <a:rPr lang="en-US" dirty="0"/>
              <a:t>Witness payments in criminal </a:t>
            </a:r>
            <a:r>
              <a:rPr lang="en-US" dirty="0" smtClean="0"/>
              <a:t>trials</a:t>
            </a:r>
          </a:p>
          <a:p>
            <a:pPr marL="285750" indent="-285750">
              <a:buFont typeface="Arial" panose="020B0604020202020204" pitchFamily="34" charset="0"/>
              <a:buChar char="•"/>
            </a:pPr>
            <a:r>
              <a:rPr lang="en-GB" dirty="0"/>
              <a:t>Payment to criminals</a:t>
            </a:r>
          </a:p>
        </p:txBody>
      </p:sp>
    </p:spTree>
    <p:extLst>
      <p:ext uri="{BB962C8B-B14F-4D97-AF65-F5344CB8AC3E}">
        <p14:creationId xmlns:p14="http://schemas.microsoft.com/office/powerpoint/2010/main" val="215303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televisual.com/images/news/3_1347452076_Picture%20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8300" y="-419101"/>
            <a:ext cx="7032625" cy="395757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GB" sz="11500" dirty="0" smtClean="0"/>
              <a:t>OFCOM</a:t>
            </a:r>
            <a:endParaRPr lang="en-GB" sz="11500" dirty="0"/>
          </a:p>
        </p:txBody>
      </p:sp>
      <p:sp>
        <p:nvSpPr>
          <p:cNvPr id="3" name="Content Placeholder 2"/>
          <p:cNvSpPr>
            <a:spLocks noGrp="1"/>
          </p:cNvSpPr>
          <p:nvPr>
            <p:ph idx="1"/>
          </p:nvPr>
        </p:nvSpPr>
        <p:spPr>
          <a:xfrm>
            <a:off x="495300" y="2188464"/>
            <a:ext cx="11201400" cy="4288536"/>
          </a:xfrm>
        </p:spPr>
        <p:txBody>
          <a:bodyPr>
            <a:normAutofit/>
          </a:bodyPr>
          <a:lstStyle/>
          <a:p>
            <a:pPr marL="0" indent="0">
              <a:buNone/>
            </a:pPr>
            <a:r>
              <a:rPr lang="en-US" dirty="0" err="1"/>
              <a:t>Ofcom</a:t>
            </a:r>
            <a:r>
              <a:rPr lang="en-US" dirty="0"/>
              <a:t> is the communications regulator. T</a:t>
            </a:r>
            <a:r>
              <a:rPr lang="en-US" dirty="0" smtClean="0"/>
              <a:t>hey </a:t>
            </a:r>
            <a:r>
              <a:rPr lang="en-US" dirty="0"/>
              <a:t>regulate the TV and radio sectors, fixed line telecoms, mobiles, postal services, plus the airwaves over which wireless devices operate</a:t>
            </a:r>
            <a:r>
              <a:rPr lang="en-US" dirty="0" smtClean="0"/>
              <a:t>.</a:t>
            </a:r>
          </a:p>
          <a:p>
            <a:pPr marL="0" indent="0">
              <a:buNone/>
            </a:pPr>
            <a:r>
              <a:rPr lang="en-GB" dirty="0" smtClean="0"/>
              <a:t>They ensure...</a:t>
            </a:r>
          </a:p>
          <a:p>
            <a:pPr fontAlgn="t">
              <a:buFont typeface="Arial" panose="020B0604020202020204" pitchFamily="34" charset="0"/>
              <a:buChar char="•"/>
            </a:pPr>
            <a:r>
              <a:rPr lang="en-US" dirty="0" smtClean="0"/>
              <a:t>  	a </a:t>
            </a:r>
            <a:r>
              <a:rPr lang="en-US" dirty="0"/>
              <a:t>wide range of high-quality television and radio </a:t>
            </a:r>
            <a:r>
              <a:rPr lang="en-US" dirty="0" err="1"/>
              <a:t>programmes</a:t>
            </a:r>
            <a:r>
              <a:rPr lang="en-US" dirty="0"/>
              <a:t> are provided, appealing to </a:t>
            </a:r>
            <a:r>
              <a:rPr lang="en-US" dirty="0" smtClean="0"/>
              <a:t>	a range </a:t>
            </a:r>
            <a:r>
              <a:rPr lang="en-US" dirty="0"/>
              <a:t>of tastes and interests;</a:t>
            </a:r>
          </a:p>
          <a:p>
            <a:pPr fontAlgn="t">
              <a:buFont typeface="Arial" panose="020B0604020202020204" pitchFamily="34" charset="0"/>
              <a:buChar char="•"/>
            </a:pPr>
            <a:r>
              <a:rPr lang="en-US" dirty="0" smtClean="0"/>
              <a:t>	television </a:t>
            </a:r>
            <a:r>
              <a:rPr lang="en-US" dirty="0"/>
              <a:t>and radio services are provided by a range of different </a:t>
            </a:r>
            <a:r>
              <a:rPr lang="en-US" dirty="0" err="1"/>
              <a:t>organisations</a:t>
            </a:r>
            <a:r>
              <a:rPr lang="en-US" dirty="0"/>
              <a:t>;</a:t>
            </a:r>
          </a:p>
          <a:p>
            <a:pPr fontAlgn="t">
              <a:buFont typeface="Arial" panose="020B0604020202020204" pitchFamily="34" charset="0"/>
              <a:buChar char="•"/>
            </a:pPr>
            <a:r>
              <a:rPr lang="en-US" dirty="0" smtClean="0"/>
              <a:t>	people </a:t>
            </a:r>
            <a:r>
              <a:rPr lang="en-US" dirty="0"/>
              <a:t>who watch television and listen to the radio are protected from harmful or offensive </a:t>
            </a:r>
            <a:r>
              <a:rPr lang="en-US" dirty="0" smtClean="0"/>
              <a:t>	material</a:t>
            </a:r>
            <a:r>
              <a:rPr lang="en-US" dirty="0"/>
              <a:t>;</a:t>
            </a:r>
          </a:p>
          <a:p>
            <a:pPr fontAlgn="t">
              <a:buFont typeface="Arial" panose="020B0604020202020204" pitchFamily="34" charset="0"/>
              <a:buChar char="•"/>
            </a:pPr>
            <a:r>
              <a:rPr lang="en-US" dirty="0" smtClean="0"/>
              <a:t>	people </a:t>
            </a:r>
            <a:r>
              <a:rPr lang="en-US" dirty="0"/>
              <a:t>are protected from being treated unfairly in television and radio </a:t>
            </a:r>
            <a:r>
              <a:rPr lang="en-US" dirty="0" err="1"/>
              <a:t>programmes</a:t>
            </a:r>
            <a:r>
              <a:rPr lang="en-US" dirty="0"/>
              <a:t>, and </a:t>
            </a:r>
            <a:r>
              <a:rPr lang="en-US" dirty="0" smtClean="0"/>
              <a:t>	from </a:t>
            </a:r>
            <a:r>
              <a:rPr lang="en-US" dirty="0"/>
              <a:t>having their privacy </a:t>
            </a:r>
            <a:r>
              <a:rPr lang="en-US" dirty="0" smtClean="0"/>
              <a:t>invaded</a:t>
            </a:r>
            <a:r>
              <a:rPr lang="en-US" dirty="0"/>
              <a:t>.</a:t>
            </a:r>
          </a:p>
        </p:txBody>
      </p:sp>
    </p:spTree>
    <p:extLst>
      <p:ext uri="{BB962C8B-B14F-4D97-AF65-F5344CB8AC3E}">
        <p14:creationId xmlns:p14="http://schemas.microsoft.com/office/powerpoint/2010/main" val="278600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dirty="0" smtClean="0"/>
              <a:t>PRS</a:t>
            </a:r>
            <a:endParaRPr lang="en-GB" sz="9600" dirty="0"/>
          </a:p>
        </p:txBody>
      </p:sp>
      <p:sp>
        <p:nvSpPr>
          <p:cNvPr id="3" name="Content Placeholder 2"/>
          <p:cNvSpPr>
            <a:spLocks noGrp="1"/>
          </p:cNvSpPr>
          <p:nvPr>
            <p:ph idx="1"/>
          </p:nvPr>
        </p:nvSpPr>
        <p:spPr>
          <a:xfrm>
            <a:off x="1024128" y="2286000"/>
            <a:ext cx="10520172" cy="4483100"/>
          </a:xfrm>
        </p:spPr>
        <p:txBody>
          <a:bodyPr/>
          <a:lstStyle/>
          <a:p>
            <a:r>
              <a:rPr lang="en-US" dirty="0"/>
              <a:t>Three companies exist under the </a:t>
            </a:r>
            <a:r>
              <a:rPr lang="en-US" i="1" dirty="0"/>
              <a:t>PRS for Music</a:t>
            </a:r>
            <a:r>
              <a:rPr lang="en-US" dirty="0"/>
              <a:t> umbrella:</a:t>
            </a:r>
          </a:p>
          <a:p>
            <a:pPr>
              <a:buFont typeface="Arial" panose="020B0604020202020204" pitchFamily="34" charset="0"/>
              <a:buChar char="•"/>
            </a:pPr>
            <a:r>
              <a:rPr lang="en-US" dirty="0"/>
              <a:t>Performing Right Society Limited (PRS)</a:t>
            </a:r>
          </a:p>
          <a:p>
            <a:pPr>
              <a:buFont typeface="Arial" panose="020B0604020202020204" pitchFamily="34" charset="0"/>
              <a:buChar char="•"/>
            </a:pPr>
            <a:r>
              <a:rPr lang="en-US" dirty="0"/>
              <a:t>Mechanical-Copyright Protection Society Limited (MCPS)</a:t>
            </a:r>
          </a:p>
          <a:p>
            <a:pPr>
              <a:buFont typeface="Arial" panose="020B0604020202020204" pitchFamily="34" charset="0"/>
              <a:buChar char="•"/>
            </a:pPr>
            <a:r>
              <a:rPr lang="en-US" i="1" dirty="0"/>
              <a:t>PRS for Music </a:t>
            </a:r>
            <a:r>
              <a:rPr lang="en-US" dirty="0"/>
              <a:t>Limited</a:t>
            </a:r>
          </a:p>
          <a:p>
            <a:r>
              <a:rPr lang="en-US" i="1" dirty="0"/>
              <a:t>PRS for Music </a:t>
            </a:r>
            <a:r>
              <a:rPr lang="en-US" dirty="0"/>
              <a:t>is a collecting society which songwriters, composers and music publishers become members of in order to get paid for the use of their music. </a:t>
            </a:r>
            <a:r>
              <a:rPr lang="en-US" i="1" dirty="0"/>
              <a:t>PRS for Music</a:t>
            </a:r>
            <a:r>
              <a:rPr lang="en-US" dirty="0"/>
              <a:t> collects </a:t>
            </a:r>
            <a:r>
              <a:rPr lang="en-US" dirty="0" err="1"/>
              <a:t>licence</a:t>
            </a:r>
            <a:r>
              <a:rPr lang="en-US" dirty="0"/>
              <a:t> fees from anyone that uses music for a business benefit, and then pays royalties to music creators in the UK and around the world.</a:t>
            </a:r>
          </a:p>
          <a:p>
            <a:endParaRPr lang="en-GB" dirty="0"/>
          </a:p>
        </p:txBody>
      </p:sp>
      <p:pic>
        <p:nvPicPr>
          <p:cNvPr id="4" name="Picture 3"/>
          <p:cNvPicPr>
            <a:picLocks noChangeAspect="1"/>
          </p:cNvPicPr>
          <p:nvPr/>
        </p:nvPicPr>
        <p:blipFill>
          <a:blip r:embed="rId2"/>
          <a:stretch>
            <a:fillRect/>
          </a:stretch>
        </p:blipFill>
        <p:spPr>
          <a:xfrm>
            <a:off x="8343900" y="327025"/>
            <a:ext cx="3492500" cy="2608855"/>
          </a:xfrm>
          <a:prstGeom prst="rect">
            <a:avLst/>
          </a:prstGeom>
        </p:spPr>
      </p:pic>
    </p:spTree>
    <p:extLst>
      <p:ext uri="{BB962C8B-B14F-4D97-AF65-F5344CB8AC3E}">
        <p14:creationId xmlns:p14="http://schemas.microsoft.com/office/powerpoint/2010/main" val="1006291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23</TotalTime>
  <Words>398</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Tw Cen MT</vt:lpstr>
      <vt:lpstr>Tw Cen MT Condensed</vt:lpstr>
      <vt:lpstr>Wingdings 3</vt:lpstr>
      <vt:lpstr>Integral</vt:lpstr>
      <vt:lpstr>Regulatory Bodies</vt:lpstr>
      <vt:lpstr>BBFC</vt:lpstr>
      <vt:lpstr>ASA</vt:lpstr>
      <vt:lpstr>PEGI</vt:lpstr>
      <vt:lpstr>IPSO</vt:lpstr>
      <vt:lpstr>OFCOM</vt:lpstr>
      <vt:lpstr>PRS</vt:lpstr>
    </vt:vector>
  </TitlesOfParts>
  <Company>Wiltshire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Bodies</dc:title>
  <dc:creator>Owain Milford</dc:creator>
  <cp:lastModifiedBy>Owain Milford</cp:lastModifiedBy>
  <cp:revision>3</cp:revision>
  <dcterms:created xsi:type="dcterms:W3CDTF">2015-10-16T10:12:33Z</dcterms:created>
  <dcterms:modified xsi:type="dcterms:W3CDTF">2015-11-17T12:59:09Z</dcterms:modified>
</cp:coreProperties>
</file>